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2" r:id="rId2"/>
    <p:sldId id="263" r:id="rId3"/>
  </p:sldIdLst>
  <p:sldSz cx="28803600" cy="43205400"/>
  <p:notesSz cx="6797675" cy="9928225"/>
  <p:defaultTextStyle>
    <a:defPPr>
      <a:defRPr lang="en-US"/>
    </a:defPPr>
    <a:lvl1pPr marL="0" algn="l" defTabSz="2057295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1pPr>
    <a:lvl2pPr marL="2057295" algn="l" defTabSz="2057295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2pPr>
    <a:lvl3pPr marL="4114590" algn="l" defTabSz="2057295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3pPr>
    <a:lvl4pPr marL="6171885" algn="l" defTabSz="2057295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4pPr>
    <a:lvl5pPr marL="8229179" algn="l" defTabSz="2057295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5pPr>
    <a:lvl6pPr marL="10286474" algn="l" defTabSz="2057295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6pPr>
    <a:lvl7pPr marL="12343769" algn="l" defTabSz="2057295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7pPr>
    <a:lvl8pPr marL="14401064" algn="l" defTabSz="2057295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8pPr>
    <a:lvl9pPr marL="16458359" algn="l" defTabSz="2057295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2219"/>
    <a:srgbClr val="A12B29"/>
    <a:srgbClr val="FFFF00"/>
    <a:srgbClr val="66FFFF"/>
    <a:srgbClr val="A02B29"/>
    <a:srgbClr val="3B14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79" autoAdjust="0"/>
    <p:restoredTop sz="99832" autoAdjust="0"/>
  </p:normalViewPr>
  <p:slideViewPr>
    <p:cSldViewPr snapToGrid="0" snapToObjects="1">
      <p:cViewPr>
        <p:scale>
          <a:sx n="40" d="100"/>
          <a:sy n="40" d="100"/>
        </p:scale>
        <p:origin x="-18" y="-72"/>
      </p:cViewPr>
      <p:guideLst>
        <p:guide orient="horz" pos="13608"/>
        <p:guide pos="907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2" d="100"/>
          <a:sy n="52" d="100"/>
        </p:scale>
        <p:origin x="-2934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1.xlsx"/><Relationship Id="rId1" Type="http://schemas.openxmlformats.org/officeDocument/2006/relationships/image" Target="../media/image3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826013875668"/>
          <c:y val="0.107414075264541"/>
          <c:w val="0.86577146602234101"/>
          <c:h val="0.69355698667471399"/>
        </c:manualLayout>
      </c:layout>
      <c:stockChart>
        <c:ser>
          <c:idx val="0"/>
          <c:order val="0"/>
          <c:spPr>
            <a:ln w="29928">
              <a:noFill/>
            </a:ln>
          </c:spPr>
          <c:marker>
            <c:symbol val="dash"/>
            <c:size val="20"/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olid"/>
              </a:ln>
            </c:spPr>
          </c:marker>
          <c:cat>
            <c:strRef>
              <c:f>Sheet1!$B$1:$D$1</c:f>
              <c:strCache>
                <c:ptCount val="3"/>
                <c:pt idx="0">
                  <c:v>Q1</c:v>
                </c:pt>
                <c:pt idx="1">
                  <c:v>Q2</c:v>
                </c:pt>
                <c:pt idx="2">
                  <c:v>Q3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1</c:v>
                </c:pt>
                <c:pt idx="1">
                  <c:v>0.2</c:v>
                </c:pt>
                <c:pt idx="2">
                  <c:v>1.1000000000000001</c:v>
                </c:pt>
              </c:numCache>
            </c:numRef>
          </c:val>
          <c:smooth val="0"/>
        </c:ser>
        <c:ser>
          <c:idx val="1"/>
          <c:order val="1"/>
          <c:spPr>
            <a:ln w="29928">
              <a:noFill/>
            </a:ln>
          </c:spPr>
          <c:marker>
            <c:symbol val="circle"/>
            <c:size val="20"/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olid"/>
              </a:ln>
            </c:spPr>
          </c:marker>
          <c:dLbls>
            <c:dLbl>
              <c:idx val="0"/>
              <c:layout>
                <c:manualLayout>
                  <c:x val="2.9595881521021399E-3"/>
                  <c:y val="3.24050566468822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6602">
                <a:noFill/>
              </a:ln>
            </c:spPr>
            <c:txPr>
              <a:bodyPr/>
              <a:lstStyle/>
              <a:p>
                <a:pPr>
                  <a:defRPr sz="35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Q1</c:v>
                </c:pt>
                <c:pt idx="1">
                  <c:v>Q2</c:v>
                </c:pt>
                <c:pt idx="2">
                  <c:v>Q3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1</c:v>
                </c:pt>
                <c:pt idx="1">
                  <c:v>0.5</c:v>
                </c:pt>
                <c:pt idx="2">
                  <c:v>1.3</c:v>
                </c:pt>
              </c:numCache>
            </c:numRef>
          </c:val>
          <c:smooth val="0"/>
        </c:ser>
        <c:ser>
          <c:idx val="2"/>
          <c:order val="2"/>
          <c:spPr>
            <a:ln w="29928">
              <a:noFill/>
            </a:ln>
          </c:spPr>
          <c:marker>
            <c:symbol val="dash"/>
            <c:size val="20"/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olid"/>
              </a:ln>
            </c:spPr>
          </c:marker>
          <c:cat>
            <c:strRef>
              <c:f>Sheet1!$B$1:$D$1</c:f>
              <c:strCache>
                <c:ptCount val="3"/>
                <c:pt idx="0">
                  <c:v>Q1</c:v>
                </c:pt>
                <c:pt idx="1">
                  <c:v>Q2</c:v>
                </c:pt>
                <c:pt idx="2">
                  <c:v>Q3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1</c:v>
                </c:pt>
                <c:pt idx="1">
                  <c:v>0.9</c:v>
                </c:pt>
                <c:pt idx="2">
                  <c:v>1.9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63500">
              <a:solidFill>
                <a:schemeClr val="tx1"/>
              </a:solidFill>
              <a:prstDash val="solid"/>
            </a:ln>
          </c:spPr>
        </c:hiLowLines>
        <c:axId val="128990592"/>
        <c:axId val="129000960"/>
      </c:stockChart>
      <c:catAx>
        <c:axId val="1289905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algn="ctr" rtl="0">
                  <a:defRPr sz="4000"/>
                </a:pPr>
                <a:r>
                  <a:rPr lang="en-US" sz="4000" dirty="0" err="1" smtClean="0"/>
                  <a:t>Categorías</a:t>
                </a:r>
                <a:r>
                  <a:rPr lang="en-US" sz="4000" dirty="0" smtClean="0"/>
                  <a:t> de…</a:t>
                </a:r>
                <a:endParaRPr lang="en-US" sz="4000" dirty="0"/>
              </a:p>
            </c:rich>
          </c:tx>
          <c:layout>
            <c:manualLayout>
              <c:xMode val="edge"/>
              <c:yMode val="edge"/>
              <c:x val="0.26532050615202801"/>
              <c:y val="0.90705374367101999"/>
            </c:manualLayout>
          </c:layout>
          <c:overlay val="0"/>
          <c:spPr>
            <a:noFill/>
            <a:ln w="26602">
              <a:noFill/>
            </a:ln>
          </c:spPr>
        </c:title>
        <c:numFmt formatCode="0" sourceLinked="0"/>
        <c:majorTickMark val="cross"/>
        <c:minorTickMark val="none"/>
        <c:tickLblPos val="low"/>
        <c:spPr>
          <a:ln w="332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000" b="0"/>
            </a:pPr>
            <a:endParaRPr lang="es-ES"/>
          </a:p>
        </c:txPr>
        <c:crossAx val="129000960"/>
        <c:crossesAt val="1"/>
        <c:auto val="1"/>
        <c:lblAlgn val="ctr"/>
        <c:lblOffset val="0"/>
        <c:tickLblSkip val="1"/>
        <c:tickMarkSkip val="1"/>
        <c:noMultiLvlLbl val="0"/>
      </c:catAx>
      <c:valAx>
        <c:axId val="129000960"/>
        <c:scaling>
          <c:orientation val="minMax"/>
        </c:scaling>
        <c:delete val="0"/>
        <c:axPos val="l"/>
        <c:majorGridlines>
          <c:spPr>
            <a:ln w="12700" cmpd="sng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4000"/>
                </a:pPr>
                <a:r>
                  <a:rPr lang="en-US" sz="4000" dirty="0"/>
                  <a:t>Hazard </a:t>
                </a:r>
                <a:r>
                  <a:rPr lang="en-US" sz="4000" dirty="0" smtClean="0"/>
                  <a:t>Ratio </a:t>
                </a:r>
                <a:r>
                  <a:rPr lang="en-US" sz="4000" dirty="0"/>
                  <a:t>(95% CI)</a:t>
                </a:r>
              </a:p>
            </c:rich>
          </c:tx>
          <c:layout>
            <c:manualLayout>
              <c:xMode val="edge"/>
              <c:yMode val="edge"/>
              <c:x val="1.7765032750289799E-2"/>
              <c:y val="0.12100694552025899"/>
            </c:manualLayout>
          </c:layout>
          <c:overlay val="0"/>
          <c:spPr>
            <a:noFill/>
            <a:ln w="26602">
              <a:noFill/>
            </a:ln>
          </c:spPr>
        </c:title>
        <c:numFmt formatCode="General" sourceLinked="0"/>
        <c:majorTickMark val="cross"/>
        <c:minorTickMark val="none"/>
        <c:tickLblPos val="nextTo"/>
        <c:txPr>
          <a:bodyPr rot="0" vert="horz"/>
          <a:lstStyle/>
          <a:p>
            <a:pPr>
              <a:defRPr sz="4000" b="0"/>
            </a:pPr>
            <a:endParaRPr lang="es-ES"/>
          </a:p>
        </c:txPr>
        <c:crossAx val="128990592"/>
        <c:crosses val="autoZero"/>
        <c:crossBetween val="between"/>
      </c:valAx>
      <c:spPr>
        <a:blipFill rotWithShape="1">
          <a:blip xmlns:r="http://schemas.openxmlformats.org/officeDocument/2006/relationships" r:embed="rId1">
            <a:alphaModFix amt="92000"/>
          </a:blip>
          <a:stretch>
            <a:fillRect/>
          </a:stretch>
        </a:blipFill>
        <a:ln w="26602">
          <a:noFill/>
        </a:ln>
      </c:spPr>
    </c:plotArea>
    <c:plotVisOnly val="1"/>
    <c:dispBlanksAs val="gap"/>
    <c:showDLblsOverMax val="0"/>
  </c:chart>
  <c:spPr>
    <a:noFill/>
    <a:ln w="26602">
      <a:noFill/>
      <a:prstDash val="solid"/>
    </a:ln>
  </c:spPr>
  <c:txPr>
    <a:bodyPr/>
    <a:lstStyle/>
    <a:p>
      <a:pPr>
        <a:defRPr sz="4400" b="1" i="0" u="none" strike="noStrike" baseline="0">
          <a:solidFill>
            <a:srgbClr val="000000"/>
          </a:solidFill>
          <a:latin typeface="Calibri"/>
          <a:ea typeface="Arial"/>
          <a:cs typeface="Calibri"/>
        </a:defRPr>
      </a:pPr>
      <a:endParaRPr lang="es-E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1EAD8-96BD-4947-9B13-98E5C6ADC143}" type="datetimeFigureOut">
              <a:rPr lang="es-ES" smtClean="0"/>
              <a:t>12/05/2014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75824-AD0B-41E2-A91A-34181FD8AEE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0504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1590B-08B6-3943-816F-D57F0C88D863}" type="datetimeFigureOut">
              <a:rPr lang="en-US" smtClean="0"/>
              <a:pPr/>
              <a:t>5/12/2014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59000" y="744538"/>
            <a:ext cx="24796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EF4E7-4122-9145-9E09-79AC1E8B9178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84540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057295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1pPr>
    <a:lvl2pPr marL="2057295" algn="l" defTabSz="2057295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2pPr>
    <a:lvl3pPr marL="4114590" algn="l" defTabSz="2057295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3pPr>
    <a:lvl4pPr marL="6171885" algn="l" defTabSz="2057295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4pPr>
    <a:lvl5pPr marL="8229179" algn="l" defTabSz="2057295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5pPr>
    <a:lvl6pPr marL="10286474" algn="l" defTabSz="2057295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6pPr>
    <a:lvl7pPr marL="12343769" algn="l" defTabSz="2057295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7pPr>
    <a:lvl8pPr marL="14401064" algn="l" defTabSz="2057295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8pPr>
    <a:lvl9pPr marL="16458359" algn="l" defTabSz="2057295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0" y="744538"/>
            <a:ext cx="24796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EF4E7-4122-9145-9E09-79AC1E8B9178}" type="slidenum">
              <a:rPr lang="es-ES_tradnl" smtClean="0"/>
              <a:pPr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85319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40180" y="40045008"/>
            <a:ext cx="6720840" cy="2300288"/>
          </a:xfrm>
          <a:prstGeom prst="rect">
            <a:avLst/>
          </a:prstGeom>
        </p:spPr>
        <p:txBody>
          <a:bodyPr/>
          <a:lstStyle/>
          <a:p>
            <a:fld id="{3CB1E29E-6888-4A43-95CA-167E0AAEB8D0}" type="datetimeFigureOut">
              <a:rPr lang="en-US" smtClean="0"/>
              <a:pPr/>
              <a:t>5/12/2014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841231" y="40045008"/>
            <a:ext cx="9121140" cy="2300288"/>
          </a:xfrm>
          <a:prstGeom prst="rect">
            <a:avLst/>
          </a:prstGeom>
        </p:spPr>
        <p:txBody>
          <a:bodyPr/>
          <a:lstStyle/>
          <a:p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642580" y="40045008"/>
            <a:ext cx="6720840" cy="2300288"/>
          </a:xfrm>
          <a:prstGeom prst="rect">
            <a:avLst/>
          </a:prstGeom>
        </p:spPr>
        <p:txBody>
          <a:bodyPr/>
          <a:lstStyle/>
          <a:p>
            <a:fld id="{491AA0E9-E569-5048-B493-AE2D53D0887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1466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180" y="1730219"/>
            <a:ext cx="25923240" cy="7200900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0180" y="10081264"/>
            <a:ext cx="25923240" cy="285135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40180" y="40045008"/>
            <a:ext cx="6720840" cy="2300288"/>
          </a:xfrm>
          <a:prstGeom prst="rect">
            <a:avLst/>
          </a:prstGeom>
        </p:spPr>
        <p:txBody>
          <a:bodyPr/>
          <a:lstStyle/>
          <a:p>
            <a:fld id="{3CB1E29E-6888-4A43-95CA-167E0AAEB8D0}" type="datetimeFigureOut">
              <a:rPr lang="en-US" smtClean="0"/>
              <a:pPr/>
              <a:t>5/12/2014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841231" y="40045008"/>
            <a:ext cx="9121140" cy="2300288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642580" y="40045008"/>
            <a:ext cx="6720840" cy="2300288"/>
          </a:xfrm>
          <a:prstGeom prst="rect">
            <a:avLst/>
          </a:prstGeom>
        </p:spPr>
        <p:txBody>
          <a:bodyPr/>
          <a:lstStyle/>
          <a:p>
            <a:fld id="{491AA0E9-E569-5048-B493-AE2D53D0887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71311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009250" y="12921618"/>
            <a:ext cx="22962870" cy="275254403"/>
          </a:xfrm>
          <a:prstGeom prst="rect">
            <a:avLst/>
          </a:prstGeo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5640" y="12921618"/>
            <a:ext cx="68423550" cy="2752544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40180" y="40045008"/>
            <a:ext cx="6720840" cy="2300288"/>
          </a:xfrm>
          <a:prstGeom prst="rect">
            <a:avLst/>
          </a:prstGeom>
        </p:spPr>
        <p:txBody>
          <a:bodyPr/>
          <a:lstStyle/>
          <a:p>
            <a:fld id="{3CB1E29E-6888-4A43-95CA-167E0AAEB8D0}" type="datetimeFigureOut">
              <a:rPr lang="en-US" smtClean="0"/>
              <a:pPr/>
              <a:t>5/12/2014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841231" y="40045008"/>
            <a:ext cx="9121140" cy="2300288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642580" y="40045008"/>
            <a:ext cx="6720840" cy="2300288"/>
          </a:xfrm>
          <a:prstGeom prst="rect">
            <a:avLst/>
          </a:prstGeom>
        </p:spPr>
        <p:txBody>
          <a:bodyPr/>
          <a:lstStyle/>
          <a:p>
            <a:fld id="{491AA0E9-E569-5048-B493-AE2D53D0887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90233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180" y="1730219"/>
            <a:ext cx="25923240" cy="7200900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180" y="10081264"/>
            <a:ext cx="25923240" cy="2851356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40180" y="40045008"/>
            <a:ext cx="6720840" cy="2300288"/>
          </a:xfrm>
          <a:prstGeom prst="rect">
            <a:avLst/>
          </a:prstGeom>
        </p:spPr>
        <p:txBody>
          <a:bodyPr/>
          <a:lstStyle/>
          <a:p>
            <a:fld id="{3CB1E29E-6888-4A43-95CA-167E0AAEB8D0}" type="datetimeFigureOut">
              <a:rPr lang="en-US" smtClean="0"/>
              <a:pPr/>
              <a:t>5/12/2014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841231" y="40045008"/>
            <a:ext cx="9121140" cy="2300288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642580" y="40045008"/>
            <a:ext cx="6720840" cy="2300288"/>
          </a:xfrm>
          <a:prstGeom prst="rect">
            <a:avLst/>
          </a:prstGeom>
        </p:spPr>
        <p:txBody>
          <a:bodyPr/>
          <a:lstStyle/>
          <a:p>
            <a:fld id="{491AA0E9-E569-5048-B493-AE2D53D0887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24946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5286" y="27763473"/>
            <a:ext cx="24483060" cy="8581073"/>
          </a:xfrm>
          <a:prstGeom prst="rect">
            <a:avLst/>
          </a:prstGeom>
        </p:spPr>
        <p:txBody>
          <a:bodyPr anchor="t"/>
          <a:lstStyle>
            <a:lvl1pPr algn="l">
              <a:defRPr sz="18000" b="1" cap="all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75286" y="18312295"/>
            <a:ext cx="24483060" cy="945117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000">
                <a:solidFill>
                  <a:schemeClr val="tx1">
                    <a:tint val="75000"/>
                  </a:schemeClr>
                </a:solidFill>
              </a:defRPr>
            </a:lvl1pPr>
            <a:lvl2pPr marL="2057295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2pPr>
            <a:lvl3pPr marL="411459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6171885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4pPr>
            <a:lvl5pPr marL="8229179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5pPr>
            <a:lvl6pPr marL="10286474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6pPr>
            <a:lvl7pPr marL="12343769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7pPr>
            <a:lvl8pPr marL="14401064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8pPr>
            <a:lvl9pPr marL="16458359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40180" y="40045008"/>
            <a:ext cx="6720840" cy="2300288"/>
          </a:xfrm>
          <a:prstGeom prst="rect">
            <a:avLst/>
          </a:prstGeom>
        </p:spPr>
        <p:txBody>
          <a:bodyPr/>
          <a:lstStyle/>
          <a:p>
            <a:fld id="{3CB1E29E-6888-4A43-95CA-167E0AAEB8D0}" type="datetimeFigureOut">
              <a:rPr lang="en-US" smtClean="0"/>
              <a:pPr/>
              <a:t>5/12/2014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841231" y="40045008"/>
            <a:ext cx="9121140" cy="2300288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642580" y="40045008"/>
            <a:ext cx="6720840" cy="2300288"/>
          </a:xfrm>
          <a:prstGeom prst="rect">
            <a:avLst/>
          </a:prstGeom>
        </p:spPr>
        <p:txBody>
          <a:bodyPr/>
          <a:lstStyle/>
          <a:p>
            <a:fld id="{491AA0E9-E569-5048-B493-AE2D53D0887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7241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180" y="1730219"/>
            <a:ext cx="25923240" cy="7200900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05642" y="75269408"/>
            <a:ext cx="45690709" cy="212906610"/>
          </a:xfrm>
          <a:prstGeom prst="rect">
            <a:avLst/>
          </a:prstGeo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76411" y="75269408"/>
            <a:ext cx="45695711" cy="212906610"/>
          </a:xfrm>
          <a:prstGeom prst="rect">
            <a:avLst/>
          </a:prstGeo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0180" y="40045008"/>
            <a:ext cx="6720840" cy="2300288"/>
          </a:xfrm>
          <a:prstGeom prst="rect">
            <a:avLst/>
          </a:prstGeom>
        </p:spPr>
        <p:txBody>
          <a:bodyPr/>
          <a:lstStyle/>
          <a:p>
            <a:fld id="{3CB1E29E-6888-4A43-95CA-167E0AAEB8D0}" type="datetimeFigureOut">
              <a:rPr lang="en-US" smtClean="0"/>
              <a:pPr/>
              <a:t>5/12/2014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841231" y="40045008"/>
            <a:ext cx="9121140" cy="2300288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0642580" y="40045008"/>
            <a:ext cx="6720840" cy="2300288"/>
          </a:xfrm>
          <a:prstGeom prst="rect">
            <a:avLst/>
          </a:prstGeom>
        </p:spPr>
        <p:txBody>
          <a:bodyPr/>
          <a:lstStyle/>
          <a:p>
            <a:fld id="{491AA0E9-E569-5048-B493-AE2D53D0887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27084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180" y="1730219"/>
            <a:ext cx="25923240" cy="7200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0180" y="9671212"/>
            <a:ext cx="12726592" cy="40305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0800" b="1"/>
            </a:lvl1pPr>
            <a:lvl2pPr marL="2057295" indent="0">
              <a:buNone/>
              <a:defRPr sz="9000" b="1"/>
            </a:lvl2pPr>
            <a:lvl3pPr marL="4114590" indent="0">
              <a:buNone/>
              <a:defRPr sz="8100" b="1"/>
            </a:lvl3pPr>
            <a:lvl4pPr marL="6171885" indent="0">
              <a:buNone/>
              <a:defRPr sz="7200" b="1"/>
            </a:lvl4pPr>
            <a:lvl5pPr marL="8229179" indent="0">
              <a:buNone/>
              <a:defRPr sz="7200" b="1"/>
            </a:lvl5pPr>
            <a:lvl6pPr marL="10286474" indent="0">
              <a:buNone/>
              <a:defRPr sz="7200" b="1"/>
            </a:lvl6pPr>
            <a:lvl7pPr marL="12343769" indent="0">
              <a:buNone/>
              <a:defRPr sz="7200" b="1"/>
            </a:lvl7pPr>
            <a:lvl8pPr marL="14401064" indent="0">
              <a:buNone/>
              <a:defRPr sz="7200" b="1"/>
            </a:lvl8pPr>
            <a:lvl9pPr marL="16458359" indent="0">
              <a:buNone/>
              <a:defRPr sz="72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0180" y="13701713"/>
            <a:ext cx="12726592" cy="24893114"/>
          </a:xfrm>
          <a:prstGeom prst="rect">
            <a:avLst/>
          </a:prstGeo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631831" y="9671212"/>
            <a:ext cx="12731591" cy="40305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0800" b="1"/>
            </a:lvl1pPr>
            <a:lvl2pPr marL="2057295" indent="0">
              <a:buNone/>
              <a:defRPr sz="9000" b="1"/>
            </a:lvl2pPr>
            <a:lvl3pPr marL="4114590" indent="0">
              <a:buNone/>
              <a:defRPr sz="8100" b="1"/>
            </a:lvl3pPr>
            <a:lvl4pPr marL="6171885" indent="0">
              <a:buNone/>
              <a:defRPr sz="7200" b="1"/>
            </a:lvl4pPr>
            <a:lvl5pPr marL="8229179" indent="0">
              <a:buNone/>
              <a:defRPr sz="7200" b="1"/>
            </a:lvl5pPr>
            <a:lvl6pPr marL="10286474" indent="0">
              <a:buNone/>
              <a:defRPr sz="7200" b="1"/>
            </a:lvl6pPr>
            <a:lvl7pPr marL="12343769" indent="0">
              <a:buNone/>
              <a:defRPr sz="7200" b="1"/>
            </a:lvl7pPr>
            <a:lvl8pPr marL="14401064" indent="0">
              <a:buNone/>
              <a:defRPr sz="7200" b="1"/>
            </a:lvl8pPr>
            <a:lvl9pPr marL="16458359" indent="0">
              <a:buNone/>
              <a:defRPr sz="72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631831" y="13701713"/>
            <a:ext cx="12731591" cy="24893114"/>
          </a:xfrm>
          <a:prstGeom prst="rect">
            <a:avLst/>
          </a:prstGeo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440180" y="40045008"/>
            <a:ext cx="6720840" cy="2300288"/>
          </a:xfrm>
          <a:prstGeom prst="rect">
            <a:avLst/>
          </a:prstGeom>
        </p:spPr>
        <p:txBody>
          <a:bodyPr/>
          <a:lstStyle/>
          <a:p>
            <a:fld id="{3CB1E29E-6888-4A43-95CA-167E0AAEB8D0}" type="datetimeFigureOut">
              <a:rPr lang="en-US" smtClean="0"/>
              <a:pPr/>
              <a:t>5/12/2014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841231" y="40045008"/>
            <a:ext cx="9121140" cy="2300288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0642580" y="40045008"/>
            <a:ext cx="6720840" cy="2300288"/>
          </a:xfrm>
          <a:prstGeom prst="rect">
            <a:avLst/>
          </a:prstGeom>
        </p:spPr>
        <p:txBody>
          <a:bodyPr/>
          <a:lstStyle/>
          <a:p>
            <a:fld id="{491AA0E9-E569-5048-B493-AE2D53D0887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51895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180" y="1730219"/>
            <a:ext cx="25923240" cy="7200900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440180" y="40045008"/>
            <a:ext cx="6720840" cy="2300288"/>
          </a:xfrm>
          <a:prstGeom prst="rect">
            <a:avLst/>
          </a:prstGeom>
        </p:spPr>
        <p:txBody>
          <a:bodyPr/>
          <a:lstStyle/>
          <a:p>
            <a:fld id="{3CB1E29E-6888-4A43-95CA-167E0AAEB8D0}" type="datetimeFigureOut">
              <a:rPr lang="en-US" smtClean="0"/>
              <a:pPr/>
              <a:t>5/12/2014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841231" y="40045008"/>
            <a:ext cx="9121140" cy="2300288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0642580" y="40045008"/>
            <a:ext cx="6720840" cy="2300288"/>
          </a:xfrm>
          <a:prstGeom prst="rect">
            <a:avLst/>
          </a:prstGeom>
        </p:spPr>
        <p:txBody>
          <a:bodyPr/>
          <a:lstStyle/>
          <a:p>
            <a:fld id="{491AA0E9-E569-5048-B493-AE2D53D0887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91498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440180" y="40045008"/>
            <a:ext cx="6720840" cy="2300288"/>
          </a:xfrm>
          <a:prstGeom prst="rect">
            <a:avLst/>
          </a:prstGeom>
        </p:spPr>
        <p:txBody>
          <a:bodyPr/>
          <a:lstStyle/>
          <a:p>
            <a:fld id="{3CB1E29E-6888-4A43-95CA-167E0AAEB8D0}" type="datetimeFigureOut">
              <a:rPr lang="en-US" smtClean="0"/>
              <a:pPr/>
              <a:t>5/12/2014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841231" y="40045008"/>
            <a:ext cx="9121140" cy="2300288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0642580" y="40045008"/>
            <a:ext cx="6720840" cy="2300288"/>
          </a:xfrm>
          <a:prstGeom prst="rect">
            <a:avLst/>
          </a:prstGeom>
        </p:spPr>
        <p:txBody>
          <a:bodyPr/>
          <a:lstStyle/>
          <a:p>
            <a:fld id="{491AA0E9-E569-5048-B493-AE2D53D0887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23678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181" y="1720215"/>
            <a:ext cx="9476186" cy="7320915"/>
          </a:xfrm>
          <a:prstGeom prst="rect">
            <a:avLst/>
          </a:prstGeo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61407" y="1720218"/>
            <a:ext cx="16102013" cy="36874612"/>
          </a:xfrm>
          <a:prstGeom prst="rect">
            <a:avLst/>
          </a:prstGeom>
        </p:spPr>
        <p:txBody>
          <a:bodyPr/>
          <a:lstStyle>
            <a:lvl1pPr>
              <a:defRPr sz="14400"/>
            </a:lvl1pPr>
            <a:lvl2pPr>
              <a:defRPr sz="12600"/>
            </a:lvl2pPr>
            <a:lvl3pPr>
              <a:defRPr sz="108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0181" y="9041133"/>
            <a:ext cx="9476186" cy="295536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00"/>
            </a:lvl1pPr>
            <a:lvl2pPr marL="2057295" indent="0">
              <a:buNone/>
              <a:defRPr sz="5400"/>
            </a:lvl2pPr>
            <a:lvl3pPr marL="4114590" indent="0">
              <a:buNone/>
              <a:defRPr sz="4500"/>
            </a:lvl3pPr>
            <a:lvl4pPr marL="6171885" indent="0">
              <a:buNone/>
              <a:defRPr sz="4000"/>
            </a:lvl4pPr>
            <a:lvl5pPr marL="8229179" indent="0">
              <a:buNone/>
              <a:defRPr sz="4000"/>
            </a:lvl5pPr>
            <a:lvl6pPr marL="10286474" indent="0">
              <a:buNone/>
              <a:defRPr sz="4000"/>
            </a:lvl6pPr>
            <a:lvl7pPr marL="12343769" indent="0">
              <a:buNone/>
              <a:defRPr sz="4000"/>
            </a:lvl7pPr>
            <a:lvl8pPr marL="14401064" indent="0">
              <a:buNone/>
              <a:defRPr sz="4000"/>
            </a:lvl8pPr>
            <a:lvl9pPr marL="16458359" indent="0">
              <a:buNone/>
              <a:defRPr sz="40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0180" y="40045008"/>
            <a:ext cx="6720840" cy="2300288"/>
          </a:xfrm>
          <a:prstGeom prst="rect">
            <a:avLst/>
          </a:prstGeom>
        </p:spPr>
        <p:txBody>
          <a:bodyPr/>
          <a:lstStyle/>
          <a:p>
            <a:fld id="{3CB1E29E-6888-4A43-95CA-167E0AAEB8D0}" type="datetimeFigureOut">
              <a:rPr lang="en-US" smtClean="0"/>
              <a:pPr/>
              <a:t>5/12/2014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841231" y="40045008"/>
            <a:ext cx="9121140" cy="2300288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0642580" y="40045008"/>
            <a:ext cx="6720840" cy="2300288"/>
          </a:xfrm>
          <a:prstGeom prst="rect">
            <a:avLst/>
          </a:prstGeom>
        </p:spPr>
        <p:txBody>
          <a:bodyPr/>
          <a:lstStyle/>
          <a:p>
            <a:fld id="{491AA0E9-E569-5048-B493-AE2D53D0887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68417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5708" y="30243780"/>
            <a:ext cx="17282160" cy="3570450"/>
          </a:xfrm>
          <a:prstGeom prst="rect">
            <a:avLst/>
          </a:prstGeo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45708" y="3860483"/>
            <a:ext cx="17282160" cy="259232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400"/>
            </a:lvl1pPr>
            <a:lvl2pPr marL="2057295" indent="0">
              <a:buNone/>
              <a:defRPr sz="12600"/>
            </a:lvl2pPr>
            <a:lvl3pPr marL="4114590" indent="0">
              <a:buNone/>
              <a:defRPr sz="10800"/>
            </a:lvl3pPr>
            <a:lvl4pPr marL="6171885" indent="0">
              <a:buNone/>
              <a:defRPr sz="9000"/>
            </a:lvl4pPr>
            <a:lvl5pPr marL="8229179" indent="0">
              <a:buNone/>
              <a:defRPr sz="9000"/>
            </a:lvl5pPr>
            <a:lvl6pPr marL="10286474" indent="0">
              <a:buNone/>
              <a:defRPr sz="9000"/>
            </a:lvl6pPr>
            <a:lvl7pPr marL="12343769" indent="0">
              <a:buNone/>
              <a:defRPr sz="9000"/>
            </a:lvl7pPr>
            <a:lvl8pPr marL="14401064" indent="0">
              <a:buNone/>
              <a:defRPr sz="9000"/>
            </a:lvl8pPr>
            <a:lvl9pPr marL="16458359" indent="0">
              <a:buNone/>
              <a:defRPr sz="9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45708" y="33814230"/>
            <a:ext cx="17282160" cy="50706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00"/>
            </a:lvl1pPr>
            <a:lvl2pPr marL="2057295" indent="0">
              <a:buNone/>
              <a:defRPr sz="5400"/>
            </a:lvl2pPr>
            <a:lvl3pPr marL="4114590" indent="0">
              <a:buNone/>
              <a:defRPr sz="4500"/>
            </a:lvl3pPr>
            <a:lvl4pPr marL="6171885" indent="0">
              <a:buNone/>
              <a:defRPr sz="4000"/>
            </a:lvl4pPr>
            <a:lvl5pPr marL="8229179" indent="0">
              <a:buNone/>
              <a:defRPr sz="4000"/>
            </a:lvl5pPr>
            <a:lvl6pPr marL="10286474" indent="0">
              <a:buNone/>
              <a:defRPr sz="4000"/>
            </a:lvl6pPr>
            <a:lvl7pPr marL="12343769" indent="0">
              <a:buNone/>
              <a:defRPr sz="4000"/>
            </a:lvl7pPr>
            <a:lvl8pPr marL="14401064" indent="0">
              <a:buNone/>
              <a:defRPr sz="4000"/>
            </a:lvl8pPr>
            <a:lvl9pPr marL="16458359" indent="0">
              <a:buNone/>
              <a:defRPr sz="40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0180" y="40045008"/>
            <a:ext cx="6720840" cy="2300288"/>
          </a:xfrm>
          <a:prstGeom prst="rect">
            <a:avLst/>
          </a:prstGeom>
        </p:spPr>
        <p:txBody>
          <a:bodyPr/>
          <a:lstStyle/>
          <a:p>
            <a:fld id="{3CB1E29E-6888-4A43-95CA-167E0AAEB8D0}" type="datetimeFigureOut">
              <a:rPr lang="en-US" smtClean="0"/>
              <a:pPr/>
              <a:t>5/12/2014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841231" y="40045008"/>
            <a:ext cx="9121140" cy="2300288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0642580" y="40045008"/>
            <a:ext cx="6720840" cy="2300288"/>
          </a:xfrm>
          <a:prstGeom prst="rect">
            <a:avLst/>
          </a:prstGeom>
        </p:spPr>
        <p:txBody>
          <a:bodyPr/>
          <a:lstStyle/>
          <a:p>
            <a:fld id="{491AA0E9-E569-5048-B493-AE2D53D0887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80010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22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>
            <a:spLocks/>
          </p:cNvSpPr>
          <p:nvPr userDrawn="1"/>
        </p:nvSpPr>
        <p:spPr>
          <a:xfrm>
            <a:off x="629461" y="225784"/>
            <a:ext cx="27685408" cy="5418627"/>
          </a:xfrm>
          <a:prstGeom prst="roundRect">
            <a:avLst>
              <a:gd name="adj" fmla="val 14807"/>
            </a:avLst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9" name="Picture 8" descr="LogoSun-sin-esquinas-blancas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61" y="225784"/>
            <a:ext cx="5472000" cy="5418627"/>
          </a:xfrm>
          <a:prstGeom prst="rect">
            <a:avLst/>
          </a:prstGeom>
        </p:spPr>
      </p:pic>
      <p:sp>
        <p:nvSpPr>
          <p:cNvPr id="6" name="Rounded Rectangle 5"/>
          <p:cNvSpPr/>
          <p:nvPr userDrawn="1"/>
        </p:nvSpPr>
        <p:spPr>
          <a:xfrm>
            <a:off x="2668506" y="39971889"/>
            <a:ext cx="23563735" cy="1713952"/>
          </a:xfrm>
          <a:prstGeom prst="round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3200" dirty="0" smtClean="0"/>
              <a:t>The </a:t>
            </a:r>
            <a:r>
              <a:rPr lang="en-US" sz="3200" dirty="0"/>
              <a:t>SUN Study has received funding from the </a:t>
            </a:r>
            <a:r>
              <a:rPr lang="en-US" sz="3200" dirty="0" err="1"/>
              <a:t>Instituto</a:t>
            </a:r>
            <a:r>
              <a:rPr lang="en-US" sz="3200" dirty="0"/>
              <a:t> De </a:t>
            </a:r>
            <a:r>
              <a:rPr lang="en-US" sz="3200" dirty="0" err="1"/>
              <a:t>Salud</a:t>
            </a:r>
            <a:r>
              <a:rPr lang="en-US" sz="3200" dirty="0"/>
              <a:t> Carlos III, Official Agency of the Spanish Government for biomedical research (Grants </a:t>
            </a:r>
            <a:r>
              <a:rPr lang="en-US" sz="3200" dirty="0" smtClean="0"/>
              <a:t>PI10/02658</a:t>
            </a:r>
            <a:r>
              <a:rPr lang="en-US" sz="3200" dirty="0"/>
              <a:t>, </a:t>
            </a:r>
            <a:r>
              <a:rPr lang="en-US" sz="3200" dirty="0" smtClean="0"/>
              <a:t>PI10/02293, P13/00615, </a:t>
            </a:r>
            <a:r>
              <a:rPr lang="en-US" sz="3200" dirty="0"/>
              <a:t>RD06/0045, G03/140 and 87/2010), the Navarra Regional Government </a:t>
            </a:r>
            <a:r>
              <a:rPr lang="en-US" sz="3200" dirty="0" smtClean="0"/>
              <a:t>(45/2011) </a:t>
            </a:r>
            <a:r>
              <a:rPr lang="en-US" sz="3200" dirty="0"/>
              <a:t>and the University of </a:t>
            </a:r>
            <a:r>
              <a:rPr lang="en-US" sz="3200" dirty="0" smtClean="0"/>
              <a:t>Navarra.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10868147" y="41912641"/>
            <a:ext cx="6795312" cy="1092008"/>
          </a:xfrm>
          <a:prstGeom prst="round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sz="6000" dirty="0" err="1"/>
              <a:t>u</a:t>
            </a:r>
            <a:r>
              <a:rPr lang="en-US" sz="6000" dirty="0" err="1" smtClean="0"/>
              <a:t>nav.es</a:t>
            </a:r>
            <a:r>
              <a:rPr lang="en-US" sz="6000" dirty="0" smtClean="0"/>
              <a:t>/sun</a:t>
            </a:r>
          </a:p>
        </p:txBody>
      </p:sp>
      <p:pic>
        <p:nvPicPr>
          <p:cNvPr id="1032" name="Picture 8" descr="C:\Users\dsanchez\Desktop\Sin título-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9512" y="202173"/>
            <a:ext cx="5381589" cy="544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150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2057295" rtl="0" eaLnBrk="1" latinLnBrk="0" hangingPunct="1">
        <a:spcBef>
          <a:spcPct val="0"/>
        </a:spcBef>
        <a:buNone/>
        <a:defRPr sz="19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2972" indent="-1542972" algn="l" defTabSz="2057295" rtl="0" eaLnBrk="1" latinLnBrk="0" hangingPunct="1">
        <a:spcBef>
          <a:spcPct val="20000"/>
        </a:spcBef>
        <a:buFont typeface="Arial"/>
        <a:buChar char="•"/>
        <a:defRPr sz="14400" kern="1200">
          <a:solidFill>
            <a:schemeClr val="tx1"/>
          </a:solidFill>
          <a:latin typeface="+mn-lt"/>
          <a:ea typeface="+mn-ea"/>
          <a:cs typeface="+mn-cs"/>
        </a:defRPr>
      </a:lvl1pPr>
      <a:lvl2pPr marL="3343104" indent="-1285809" algn="l" defTabSz="2057295" rtl="0" eaLnBrk="1" latinLnBrk="0" hangingPunct="1">
        <a:spcBef>
          <a:spcPct val="20000"/>
        </a:spcBef>
        <a:buFont typeface="Arial"/>
        <a:buChar char="–"/>
        <a:defRPr sz="126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237" indent="-1028647" algn="l" defTabSz="2057295" rtl="0" eaLnBrk="1" latinLnBrk="0" hangingPunct="1">
        <a:spcBef>
          <a:spcPct val="20000"/>
        </a:spcBef>
        <a:buFont typeface="Arial"/>
        <a:buChar char="•"/>
        <a:defRPr sz="108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532" indent="-1028647" algn="l" defTabSz="2057295" rtl="0" eaLnBrk="1" latinLnBrk="0" hangingPunct="1">
        <a:spcBef>
          <a:spcPct val="20000"/>
        </a:spcBef>
        <a:buFont typeface="Arial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4pPr>
      <a:lvl5pPr marL="9257827" indent="-1028647" algn="l" defTabSz="2057295" rtl="0" eaLnBrk="1" latinLnBrk="0" hangingPunct="1">
        <a:spcBef>
          <a:spcPct val="20000"/>
        </a:spcBef>
        <a:buFont typeface="Arial"/>
        <a:buChar char="»"/>
        <a:defRPr sz="90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122" indent="-1028647" algn="l" defTabSz="2057295" rtl="0" eaLnBrk="1" latinLnBrk="0" hangingPunct="1">
        <a:spcBef>
          <a:spcPct val="20000"/>
        </a:spcBef>
        <a:buFont typeface="Arial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6pPr>
      <a:lvl7pPr marL="13372416" indent="-1028647" algn="l" defTabSz="2057295" rtl="0" eaLnBrk="1" latinLnBrk="0" hangingPunct="1">
        <a:spcBef>
          <a:spcPct val="20000"/>
        </a:spcBef>
        <a:buFont typeface="Arial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7pPr>
      <a:lvl8pPr marL="15429711" indent="-1028647" algn="l" defTabSz="2057295" rtl="0" eaLnBrk="1" latinLnBrk="0" hangingPunct="1">
        <a:spcBef>
          <a:spcPct val="20000"/>
        </a:spcBef>
        <a:buFont typeface="Arial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006" indent="-1028647" algn="l" defTabSz="2057295" rtl="0" eaLnBrk="1" latinLnBrk="0" hangingPunct="1">
        <a:spcBef>
          <a:spcPct val="20000"/>
        </a:spcBef>
        <a:buFont typeface="Arial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57295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295" algn="l" defTabSz="2057295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4114590" algn="l" defTabSz="2057295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6171885" algn="l" defTabSz="2057295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179" algn="l" defTabSz="2057295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6474" algn="l" defTabSz="2057295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2343769" algn="l" defTabSz="2057295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064" algn="l" defTabSz="2057295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6458359" algn="l" defTabSz="2057295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384040" y="1035671"/>
            <a:ext cx="16397080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900" b="1" dirty="0" err="1" smtClean="0">
                <a:solidFill>
                  <a:schemeClr val="bg1"/>
                </a:solidFill>
              </a:rPr>
              <a:t>Título</a:t>
            </a:r>
            <a:endParaRPr lang="es-ES" sz="7900" b="1" dirty="0">
              <a:solidFill>
                <a:schemeClr val="bg1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551735" y="5843681"/>
            <a:ext cx="27806905" cy="3437339"/>
            <a:chOff x="551736" y="6015301"/>
            <a:chExt cx="27756672" cy="3437339"/>
          </a:xfrm>
        </p:grpSpPr>
        <p:sp>
          <p:nvSpPr>
            <p:cNvPr id="54" name="Round Same Side Corner Rectangle 53"/>
            <p:cNvSpPr/>
            <p:nvPr/>
          </p:nvSpPr>
          <p:spPr>
            <a:xfrm>
              <a:off x="554078" y="6015301"/>
              <a:ext cx="27754330" cy="918157"/>
            </a:xfrm>
            <a:prstGeom prst="round2Same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576000" rIns="576000" rtlCol="0" anchor="ctr"/>
            <a:lstStyle/>
            <a:p>
              <a:r>
                <a:rPr lang="es-ES_tradnl" sz="6600" dirty="0" err="1" smtClean="0"/>
                <a:t>Authors</a:t>
              </a:r>
              <a:r>
                <a:rPr lang="es-ES_tradnl" sz="6600" dirty="0" smtClean="0"/>
                <a:t> and </a:t>
              </a:r>
              <a:r>
                <a:rPr lang="es-ES_tradnl" sz="6600" dirty="0" err="1" smtClean="0"/>
                <a:t>Affiliations</a:t>
              </a:r>
              <a:endParaRPr lang="es-ES_tradnl" sz="6600" dirty="0"/>
            </a:p>
          </p:txBody>
        </p:sp>
        <p:sp>
          <p:nvSpPr>
            <p:cNvPr id="55" name="Round Same Side Corner Rectangle 54"/>
            <p:cNvSpPr/>
            <p:nvPr/>
          </p:nvSpPr>
          <p:spPr>
            <a:xfrm rot="10800000">
              <a:off x="551736" y="6933457"/>
              <a:ext cx="27756671" cy="2519183"/>
            </a:xfrm>
            <a:prstGeom prst="round2SameRect">
              <a:avLst>
                <a:gd name="adj1" fmla="val 9016"/>
                <a:gd name="adj2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s-ES_tradnl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95702" y="6933456"/>
            <a:ext cx="2720614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/>
              <a:t>Autores A, </a:t>
            </a:r>
            <a:r>
              <a:rPr lang="en-US" sz="4800" b="1" dirty="0" smtClean="0"/>
              <a:t>…</a:t>
            </a:r>
            <a:r>
              <a:rPr lang="es-ES" sz="4800" b="1" dirty="0" smtClean="0"/>
              <a:t> </a:t>
            </a:r>
          </a:p>
          <a:p>
            <a:r>
              <a:rPr lang="en-US" sz="3200" dirty="0" smtClean="0"/>
              <a:t>1 Department of Preventive Medicine and Public Health. University of Navarra. Pamplona. Navarra. Spain.</a:t>
            </a:r>
          </a:p>
          <a:p>
            <a:r>
              <a:rPr lang="en-US" sz="3200" dirty="0" smtClean="0"/>
              <a:t>2 …</a:t>
            </a:r>
          </a:p>
          <a:p>
            <a:endParaRPr lang="es-ES_tradnl" sz="1200" b="1" dirty="0"/>
          </a:p>
        </p:txBody>
      </p:sp>
      <p:grpSp>
        <p:nvGrpSpPr>
          <p:cNvPr id="26" name="Group 25"/>
          <p:cNvGrpSpPr/>
          <p:nvPr/>
        </p:nvGrpSpPr>
        <p:grpSpPr>
          <a:xfrm>
            <a:off x="551738" y="9579653"/>
            <a:ext cx="16299084" cy="3437339"/>
            <a:chOff x="551738" y="9957217"/>
            <a:chExt cx="13860000" cy="3437339"/>
          </a:xfrm>
        </p:grpSpPr>
        <p:sp>
          <p:nvSpPr>
            <p:cNvPr id="57" name="Round Same Side Corner Rectangle 56"/>
            <p:cNvSpPr/>
            <p:nvPr/>
          </p:nvSpPr>
          <p:spPr>
            <a:xfrm rot="10800000">
              <a:off x="551738" y="10875373"/>
              <a:ext cx="13830754" cy="2519183"/>
            </a:xfrm>
            <a:prstGeom prst="round2SameRect">
              <a:avLst>
                <a:gd name="adj1" fmla="val 9016"/>
                <a:gd name="adj2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s-ES_tradnl" dirty="0">
                <a:solidFill>
                  <a:schemeClr val="tx1"/>
                </a:solidFill>
              </a:endParaRPr>
            </a:p>
          </p:txBody>
        </p:sp>
        <p:sp>
          <p:nvSpPr>
            <p:cNvPr id="56" name="Round Same Side Corner Rectangle 55"/>
            <p:cNvSpPr/>
            <p:nvPr/>
          </p:nvSpPr>
          <p:spPr>
            <a:xfrm>
              <a:off x="551738" y="9957217"/>
              <a:ext cx="13860000" cy="918157"/>
            </a:xfrm>
            <a:prstGeom prst="round2Same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576000" rIns="576000" rtlCol="0" anchor="ctr"/>
            <a:lstStyle/>
            <a:p>
              <a:r>
                <a:rPr lang="es-ES_tradnl" sz="6600" dirty="0" err="1" smtClean="0"/>
                <a:t>Introduction</a:t>
              </a:r>
              <a:endParaRPr lang="es-ES_tradnl" sz="6600" dirty="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95702" y="10635105"/>
            <a:ext cx="156950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800" dirty="0" err="1" smtClean="0"/>
              <a:t>Escribir</a:t>
            </a:r>
            <a:r>
              <a:rPr lang="en-US" sz="4800" dirty="0" smtClean="0"/>
              <a:t> </a:t>
            </a:r>
            <a:r>
              <a:rPr lang="en-US" sz="4800" dirty="0" err="1" smtClean="0"/>
              <a:t>introducción</a:t>
            </a:r>
            <a:endParaRPr lang="en-US" sz="1300" dirty="0" smtClean="0"/>
          </a:p>
        </p:txBody>
      </p:sp>
      <p:grpSp>
        <p:nvGrpSpPr>
          <p:cNvPr id="59" name="Group 58"/>
          <p:cNvGrpSpPr/>
          <p:nvPr/>
        </p:nvGrpSpPr>
        <p:grpSpPr>
          <a:xfrm>
            <a:off x="17300181" y="9589406"/>
            <a:ext cx="11058460" cy="13888244"/>
            <a:chOff x="550640" y="9957217"/>
            <a:chExt cx="13857431" cy="10858973"/>
          </a:xfrm>
        </p:grpSpPr>
        <p:sp>
          <p:nvSpPr>
            <p:cNvPr id="61" name="Round Same Side Corner Rectangle 60"/>
            <p:cNvSpPr/>
            <p:nvPr/>
          </p:nvSpPr>
          <p:spPr>
            <a:xfrm rot="10800000">
              <a:off x="551736" y="10875370"/>
              <a:ext cx="13830754" cy="9940820"/>
            </a:xfrm>
            <a:prstGeom prst="round2SameRect">
              <a:avLst>
                <a:gd name="adj1" fmla="val 3608"/>
                <a:gd name="adj2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s-ES_tradnl" dirty="0">
                <a:solidFill>
                  <a:schemeClr val="tx1"/>
                </a:solidFill>
              </a:endParaRPr>
            </a:p>
          </p:txBody>
        </p:sp>
        <p:sp>
          <p:nvSpPr>
            <p:cNvPr id="60" name="Round Same Side Corner Rectangle 59"/>
            <p:cNvSpPr/>
            <p:nvPr/>
          </p:nvSpPr>
          <p:spPr>
            <a:xfrm>
              <a:off x="550640" y="9957217"/>
              <a:ext cx="13857431" cy="918157"/>
            </a:xfrm>
            <a:prstGeom prst="round2Same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576000" rIns="576000" rtlCol="0" anchor="ctr"/>
            <a:lstStyle/>
            <a:p>
              <a:r>
                <a:rPr lang="es-ES_tradnl" sz="6600" dirty="0" err="1" smtClean="0"/>
                <a:t>Methods</a:t>
              </a:r>
              <a:endParaRPr lang="es-ES_tradnl" sz="6600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51735" y="13301754"/>
            <a:ext cx="16299087" cy="10175898"/>
            <a:chOff x="551737" y="9957216"/>
            <a:chExt cx="13860001" cy="10175898"/>
          </a:xfrm>
        </p:grpSpPr>
        <p:sp>
          <p:nvSpPr>
            <p:cNvPr id="64" name="Round Same Side Corner Rectangle 63"/>
            <p:cNvSpPr/>
            <p:nvPr/>
          </p:nvSpPr>
          <p:spPr>
            <a:xfrm rot="10800000">
              <a:off x="551737" y="10875372"/>
              <a:ext cx="13830754" cy="9257742"/>
            </a:xfrm>
            <a:prstGeom prst="round2SameRect">
              <a:avLst>
                <a:gd name="adj1" fmla="val 3867"/>
                <a:gd name="adj2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s-ES_tradnl" dirty="0">
                <a:solidFill>
                  <a:schemeClr val="tx1"/>
                </a:solidFill>
              </a:endParaRPr>
            </a:p>
          </p:txBody>
        </p:sp>
        <p:sp>
          <p:nvSpPr>
            <p:cNvPr id="63" name="Round Same Side Corner Rectangle 62"/>
            <p:cNvSpPr/>
            <p:nvPr/>
          </p:nvSpPr>
          <p:spPr>
            <a:xfrm>
              <a:off x="551738" y="9957216"/>
              <a:ext cx="13860000" cy="1869478"/>
            </a:xfrm>
            <a:prstGeom prst="round2Same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576000" rIns="576000" rtlCol="0" anchor="ctr"/>
            <a:lstStyle/>
            <a:p>
              <a:r>
                <a:rPr lang="es-ES_tradnl" sz="5800" dirty="0" err="1" smtClean="0"/>
                <a:t>Association</a:t>
              </a:r>
              <a:r>
                <a:rPr lang="es-ES_tradnl" sz="5800" dirty="0" smtClean="0"/>
                <a:t> </a:t>
              </a:r>
              <a:r>
                <a:rPr lang="es-ES_tradnl" sz="5800" dirty="0" err="1" smtClean="0"/>
                <a:t>between</a:t>
              </a:r>
              <a:r>
                <a:rPr lang="es-ES_tradnl" sz="5800" dirty="0" smtClean="0"/>
                <a:t> </a:t>
              </a:r>
              <a:r>
                <a:rPr lang="es-ES_tradnl" sz="5800" dirty="0" err="1" smtClean="0"/>
                <a:t>one</a:t>
              </a:r>
              <a:r>
                <a:rPr lang="es-ES_tradnl" sz="5800" dirty="0" smtClean="0"/>
                <a:t> factor and </a:t>
              </a:r>
              <a:r>
                <a:rPr lang="es-ES_tradnl" sz="5800" dirty="0" err="1" smtClean="0"/>
                <a:t>another</a:t>
              </a:r>
              <a:r>
                <a:rPr lang="es-ES_tradnl" sz="5800" dirty="0" smtClean="0"/>
                <a:t> factor, </a:t>
              </a:r>
              <a:r>
                <a:rPr lang="en-US" sz="5800" dirty="0" smtClean="0"/>
                <a:t>…</a:t>
              </a:r>
              <a:endParaRPr lang="es-ES_tradnl" sz="5800" dirty="0"/>
            </a:p>
          </p:txBody>
        </p:sp>
      </p:grpSp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65816"/>
              </p:ext>
            </p:extLst>
          </p:nvPr>
        </p:nvGraphicFramePr>
        <p:xfrm>
          <a:off x="593040" y="15205556"/>
          <a:ext cx="16151454" cy="75886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1707"/>
                <a:gridCol w="2691707"/>
                <a:gridCol w="2691707"/>
                <a:gridCol w="2691707"/>
                <a:gridCol w="2691707"/>
                <a:gridCol w="2692919"/>
              </a:tblGrid>
              <a:tr h="1614552">
                <a:tc>
                  <a:txBody>
                    <a:bodyPr/>
                    <a:lstStyle/>
                    <a:p>
                      <a:endParaRPr lang="es-ES_tradnl" sz="44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4400" dirty="0" err="1" smtClean="0"/>
                        <a:t>Low</a:t>
                      </a:r>
                      <a:endParaRPr lang="es-ES_tradnl" sz="4400" dirty="0" smtClean="0"/>
                    </a:p>
                    <a:p>
                      <a:r>
                        <a:rPr lang="es-ES_tradnl" sz="3200" dirty="0" smtClean="0"/>
                        <a:t>(score 1-3)</a:t>
                      </a:r>
                      <a:endParaRPr lang="es-ES_tradnl" sz="32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4400" dirty="0" err="1" smtClean="0"/>
                        <a:t>Moderate</a:t>
                      </a:r>
                      <a:endParaRPr lang="es-ES_tradnl" sz="4400" dirty="0" smtClean="0"/>
                    </a:p>
                    <a:p>
                      <a:r>
                        <a:rPr lang="es-ES_tradnl" sz="3200" dirty="0" smtClean="0"/>
                        <a:t>(score 3-6)</a:t>
                      </a:r>
                      <a:endParaRPr lang="es-ES_tradnl" sz="32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4400" dirty="0" smtClean="0"/>
                        <a:t>High</a:t>
                      </a:r>
                    </a:p>
                    <a:p>
                      <a:r>
                        <a:rPr lang="es-ES_tradnl" sz="3200" dirty="0" smtClean="0"/>
                        <a:t>(score 7-9)</a:t>
                      </a:r>
                      <a:endParaRPr lang="es-ES_tradnl" sz="32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4400" dirty="0" smtClean="0"/>
                        <a:t>P </a:t>
                      </a:r>
                      <a:r>
                        <a:rPr lang="es-ES_tradnl" sz="4400" dirty="0" err="1" smtClean="0"/>
                        <a:t>for</a:t>
                      </a:r>
                      <a:r>
                        <a:rPr lang="es-ES_tradnl" sz="4400" baseline="0" dirty="0" smtClean="0"/>
                        <a:t> </a:t>
                      </a:r>
                      <a:r>
                        <a:rPr lang="es-ES_tradnl" sz="4400" baseline="0" dirty="0" err="1" smtClean="0"/>
                        <a:t>trend</a:t>
                      </a:r>
                      <a:endParaRPr lang="es-ES_tradnl" sz="44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44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807276">
                <a:tc>
                  <a:txBody>
                    <a:bodyPr/>
                    <a:lstStyle/>
                    <a:p>
                      <a:r>
                        <a:rPr lang="es-ES_tradnl" sz="3600" dirty="0" smtClean="0"/>
                        <a:t>n</a:t>
                      </a:r>
                      <a:endParaRPr lang="es-ES_tradnl" sz="36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4100" dirty="0" smtClean="0"/>
                        <a:t>x</a:t>
                      </a:r>
                      <a:endParaRPr lang="es-ES_tradnl" sz="41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4100" dirty="0" smtClean="0"/>
                        <a:t>x</a:t>
                      </a:r>
                      <a:endParaRPr lang="es-ES_tradnl" sz="41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4100" dirty="0" smtClean="0"/>
                        <a:t>x</a:t>
                      </a:r>
                      <a:endParaRPr lang="es-ES_tradnl" sz="41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41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41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41459">
                <a:tc>
                  <a:txBody>
                    <a:bodyPr/>
                    <a:lstStyle/>
                    <a:p>
                      <a:r>
                        <a:rPr lang="es-ES_tradnl" sz="3600" dirty="0" err="1" smtClean="0"/>
                        <a:t>Crude</a:t>
                      </a:r>
                      <a:r>
                        <a:rPr lang="es-ES_tradnl" sz="3600" dirty="0" smtClean="0"/>
                        <a:t> </a:t>
                      </a:r>
                      <a:r>
                        <a:rPr lang="es-ES_tradnl" sz="3600" dirty="0" err="1" smtClean="0"/>
                        <a:t>model</a:t>
                      </a:r>
                      <a:endParaRPr lang="es-ES_tradnl" sz="3600" dirty="0" smtClean="0"/>
                    </a:p>
                    <a:p>
                      <a:endParaRPr lang="es-ES_tradnl" sz="12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4100" dirty="0" smtClean="0"/>
                        <a:t>1 (Ref.)</a:t>
                      </a:r>
                      <a:endParaRPr lang="es-ES_tradnl" sz="41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4100" dirty="0" smtClean="0"/>
                        <a:t>x</a:t>
                      </a:r>
                      <a:endParaRPr lang="es-ES_tradnl" sz="41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4100" dirty="0" smtClean="0"/>
                        <a:t>x</a:t>
                      </a:r>
                      <a:endParaRPr lang="es-ES_tradnl" sz="41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4100" dirty="0" smtClean="0"/>
                        <a:t>&lt;0.001</a:t>
                      </a:r>
                      <a:endParaRPr lang="es-ES_tradnl" sz="41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41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545848">
                <a:tc>
                  <a:txBody>
                    <a:bodyPr/>
                    <a:lstStyle/>
                    <a:p>
                      <a:r>
                        <a:rPr lang="es-ES_tradnl" sz="3600" dirty="0" err="1" smtClean="0"/>
                        <a:t>Age</a:t>
                      </a:r>
                      <a:r>
                        <a:rPr lang="es-ES_tradnl" sz="3600" dirty="0" smtClean="0"/>
                        <a:t> and sex </a:t>
                      </a:r>
                      <a:r>
                        <a:rPr lang="es-ES_tradnl" sz="3600" dirty="0" err="1" smtClean="0"/>
                        <a:t>adjusted</a:t>
                      </a:r>
                      <a:endParaRPr lang="es-ES_tradnl" sz="3600" dirty="0" smtClean="0"/>
                    </a:p>
                    <a:p>
                      <a:endParaRPr lang="es-ES_tradnl" sz="1200" dirty="0" smtClean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4100" dirty="0" smtClean="0"/>
                        <a:t>1 (Ref.)</a:t>
                      </a:r>
                      <a:endParaRPr lang="es-ES_tradnl" sz="41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4100" dirty="0" smtClean="0"/>
                        <a:t>x</a:t>
                      </a:r>
                      <a:endParaRPr lang="es-ES_tradnl" sz="41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4100" dirty="0" smtClean="0"/>
                        <a:t>x</a:t>
                      </a:r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20572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4100" dirty="0" smtClean="0"/>
                        <a:t>&lt;0.001</a:t>
                      </a:r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20572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_tradnl" sz="4100" dirty="0" smtClean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39736">
                <a:tc>
                  <a:txBody>
                    <a:bodyPr/>
                    <a:lstStyle/>
                    <a:p>
                      <a:r>
                        <a:rPr lang="es-ES_tradnl" sz="3600" dirty="0" err="1" smtClean="0"/>
                        <a:t>Multivariate</a:t>
                      </a:r>
                      <a:r>
                        <a:rPr lang="es-ES_tradnl" sz="3600" dirty="0" smtClean="0"/>
                        <a:t> </a:t>
                      </a:r>
                      <a:r>
                        <a:rPr lang="es-ES_tradnl" sz="3600" dirty="0" err="1" smtClean="0"/>
                        <a:t>adjusted</a:t>
                      </a:r>
                      <a:r>
                        <a:rPr lang="en-US" sz="3600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†</a:t>
                      </a:r>
                      <a:endParaRPr lang="es-ES_tradnl" sz="36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4100" dirty="0" smtClean="0"/>
                        <a:t>1 (Ref.)</a:t>
                      </a:r>
                      <a:endParaRPr lang="es-ES_tradnl" sz="41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4100" dirty="0" smtClean="0"/>
                        <a:t>x</a:t>
                      </a:r>
                      <a:endParaRPr lang="es-ES_tradnl" sz="41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4100" dirty="0" smtClean="0"/>
                        <a:t>x</a:t>
                      </a:r>
                      <a:endParaRPr lang="es-ES_tradnl" sz="41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20572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4100" dirty="0" smtClean="0"/>
                        <a:t>&lt;0.001</a:t>
                      </a:r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20572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_tradnl" sz="4100" dirty="0" smtClean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339736">
                <a:tc gridSpan="6">
                  <a:txBody>
                    <a:bodyPr/>
                    <a:lstStyle/>
                    <a:p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Presented</a:t>
                      </a:r>
                      <a:r>
                        <a:rPr lang="en-US" sz="3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 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HR and 95% Confidence Intervals</a:t>
                      </a:r>
                      <a:endParaRPr lang="es-ES_tradnl" sz="3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3600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†</a:t>
                      </a:r>
                      <a:r>
                        <a:rPr lang="en-US" sz="3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Adjusted for age, sex, body mass index, physical activity, caffeine intake and smoking.</a:t>
                      </a:r>
                      <a:r>
                        <a:rPr lang="es-ES_tradnl" sz="3600" dirty="0" smtClean="0">
                          <a:effectLst/>
                        </a:rPr>
                        <a:t> </a:t>
                      </a:r>
                      <a:endParaRPr lang="es-ES_tradnl" sz="36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 sz="44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 sz="44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 sz="44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 sz="4400" dirty="0"/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6" name="TextBox 65"/>
          <p:cNvSpPr txBox="1"/>
          <p:nvPr/>
        </p:nvSpPr>
        <p:spPr>
          <a:xfrm>
            <a:off x="17531255" y="10913307"/>
            <a:ext cx="105491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800" dirty="0" err="1" smtClean="0"/>
              <a:t>Escribir</a:t>
            </a:r>
            <a:r>
              <a:rPr lang="en-US" sz="4800" dirty="0" smtClean="0"/>
              <a:t> material y </a:t>
            </a:r>
            <a:r>
              <a:rPr lang="en-US" sz="4800" dirty="0" err="1" smtClean="0"/>
              <a:t>métodos</a:t>
            </a:r>
            <a:endParaRPr lang="en-US" sz="1300" dirty="0" smtClean="0"/>
          </a:p>
        </p:txBody>
      </p:sp>
      <p:grpSp>
        <p:nvGrpSpPr>
          <p:cNvPr id="30" name="Group 29"/>
          <p:cNvGrpSpPr/>
          <p:nvPr/>
        </p:nvGrpSpPr>
        <p:grpSpPr>
          <a:xfrm>
            <a:off x="2166780" y="23759078"/>
            <a:ext cx="24485573" cy="9844171"/>
            <a:chOff x="2214907" y="24788798"/>
            <a:chExt cx="23563734" cy="9844171"/>
          </a:xfrm>
        </p:grpSpPr>
        <p:sp>
          <p:nvSpPr>
            <p:cNvPr id="52" name="Round Same Side Corner Rectangle 51"/>
            <p:cNvSpPr/>
            <p:nvPr/>
          </p:nvSpPr>
          <p:spPr>
            <a:xfrm rot="10800000">
              <a:off x="2214907" y="25706955"/>
              <a:ext cx="23563734" cy="8926014"/>
            </a:xfrm>
            <a:prstGeom prst="round2SameRect">
              <a:avLst>
                <a:gd name="adj1" fmla="val 9016"/>
                <a:gd name="adj2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dirty="0" smtClean="0"/>
                <a:t>x</a:t>
              </a:r>
              <a:endParaRPr lang="es-ES_tradnl" dirty="0"/>
            </a:p>
          </p:txBody>
        </p:sp>
        <p:sp>
          <p:nvSpPr>
            <p:cNvPr id="67" name="Round Same Side Corner Rectangle 66"/>
            <p:cNvSpPr/>
            <p:nvPr/>
          </p:nvSpPr>
          <p:spPr>
            <a:xfrm>
              <a:off x="2214908" y="24788798"/>
              <a:ext cx="23563733" cy="918157"/>
            </a:xfrm>
            <a:prstGeom prst="round2Same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576000" rIns="576000" rtlCol="0" anchor="ctr"/>
            <a:lstStyle/>
            <a:p>
              <a:r>
                <a:rPr lang="es-ES_tradnl" sz="6600" dirty="0" smtClean="0"/>
                <a:t>Título del gráfico (</a:t>
              </a:r>
              <a:r>
                <a:rPr lang="es-ES_tradnl" sz="6600" dirty="0" err="1" smtClean="0"/>
                <a:t>The</a:t>
              </a:r>
              <a:r>
                <a:rPr lang="es-ES_tradnl" sz="6600" dirty="0" smtClean="0"/>
                <a:t> SUN Project)</a:t>
              </a:r>
              <a:endParaRPr lang="es-ES_tradnl" sz="6600" dirty="0"/>
            </a:p>
          </p:txBody>
        </p:sp>
      </p:grpSp>
      <p:graphicFrame>
        <p:nvGraphicFramePr>
          <p:cNvPr id="5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0241515"/>
              </p:ext>
            </p:extLst>
          </p:nvPr>
        </p:nvGraphicFramePr>
        <p:xfrm>
          <a:off x="2527869" y="24642911"/>
          <a:ext cx="23117499" cy="886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9" name="Group 38"/>
          <p:cNvGrpSpPr/>
          <p:nvPr/>
        </p:nvGrpSpPr>
        <p:grpSpPr>
          <a:xfrm>
            <a:off x="551739" y="34038290"/>
            <a:ext cx="27722340" cy="2997363"/>
            <a:chOff x="551739" y="35102334"/>
            <a:chExt cx="27722340" cy="2997363"/>
          </a:xfrm>
        </p:grpSpPr>
        <p:sp>
          <p:nvSpPr>
            <p:cNvPr id="68" name="Round Same Side Corner Rectangle 67"/>
            <p:cNvSpPr/>
            <p:nvPr/>
          </p:nvSpPr>
          <p:spPr>
            <a:xfrm>
              <a:off x="551739" y="35102334"/>
              <a:ext cx="27722340" cy="918157"/>
            </a:xfrm>
            <a:prstGeom prst="round2Same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576000" rIns="576000" rtlCol="0" anchor="ctr"/>
            <a:lstStyle/>
            <a:p>
              <a:r>
                <a:rPr lang="es-ES_tradnl" sz="6600" dirty="0" err="1" smtClean="0"/>
                <a:t>Results</a:t>
              </a:r>
              <a:endParaRPr lang="es-ES_tradnl" sz="6600" dirty="0"/>
            </a:p>
          </p:txBody>
        </p:sp>
        <p:sp>
          <p:nvSpPr>
            <p:cNvPr id="69" name="Round Same Side Corner Rectangle 68"/>
            <p:cNvSpPr/>
            <p:nvPr/>
          </p:nvSpPr>
          <p:spPr>
            <a:xfrm rot="10800000">
              <a:off x="554079" y="36020491"/>
              <a:ext cx="27720000" cy="2079206"/>
            </a:xfrm>
            <a:prstGeom prst="round2SameRect">
              <a:avLst>
                <a:gd name="adj1" fmla="val 15164"/>
                <a:gd name="adj2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s-ES_tradnl" dirty="0">
                <a:solidFill>
                  <a:schemeClr val="tx1"/>
                </a:solidFill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832488" y="35094175"/>
            <a:ext cx="27247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800" dirty="0" err="1" smtClean="0"/>
              <a:t>Escribir</a:t>
            </a:r>
            <a:r>
              <a:rPr lang="en-US" sz="4800" dirty="0" smtClean="0"/>
              <a:t> </a:t>
            </a:r>
            <a:r>
              <a:rPr lang="en-US" sz="4800" dirty="0" err="1" smtClean="0"/>
              <a:t>resultados</a:t>
            </a:r>
            <a:endParaRPr lang="en-US" sz="1300" dirty="0" smtClean="0"/>
          </a:p>
        </p:txBody>
      </p:sp>
      <p:grpSp>
        <p:nvGrpSpPr>
          <p:cNvPr id="71" name="Group 70"/>
          <p:cNvGrpSpPr/>
          <p:nvPr/>
        </p:nvGrpSpPr>
        <p:grpSpPr>
          <a:xfrm>
            <a:off x="536687" y="37338880"/>
            <a:ext cx="27720001" cy="2260399"/>
            <a:chOff x="554079" y="35102334"/>
            <a:chExt cx="27720001" cy="2260399"/>
          </a:xfrm>
        </p:grpSpPr>
        <p:sp>
          <p:nvSpPr>
            <p:cNvPr id="72" name="Round Same Side Corner Rectangle 71"/>
            <p:cNvSpPr/>
            <p:nvPr/>
          </p:nvSpPr>
          <p:spPr>
            <a:xfrm>
              <a:off x="554079" y="35102334"/>
              <a:ext cx="27720001" cy="918157"/>
            </a:xfrm>
            <a:prstGeom prst="round2Same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576000" rIns="576000" rtlCol="0" anchor="ctr"/>
            <a:lstStyle/>
            <a:p>
              <a:r>
                <a:rPr lang="es-ES_tradnl" sz="6600" dirty="0" err="1" smtClean="0"/>
                <a:t>Conclusion</a:t>
              </a:r>
              <a:endParaRPr lang="es-ES_tradnl" sz="6600" dirty="0"/>
            </a:p>
          </p:txBody>
        </p:sp>
        <p:sp>
          <p:nvSpPr>
            <p:cNvPr id="73" name="Round Same Side Corner Rectangle 72"/>
            <p:cNvSpPr/>
            <p:nvPr/>
          </p:nvSpPr>
          <p:spPr>
            <a:xfrm rot="10800000">
              <a:off x="554079" y="36020490"/>
              <a:ext cx="27720000" cy="1342243"/>
            </a:xfrm>
            <a:prstGeom prst="round2SameRect">
              <a:avLst>
                <a:gd name="adj1" fmla="val 15164"/>
                <a:gd name="adj2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s-ES_tradnl" dirty="0">
                <a:solidFill>
                  <a:schemeClr val="tx1"/>
                </a:solidFill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795702" y="38303769"/>
            <a:ext cx="272847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800" dirty="0" err="1" smtClean="0"/>
              <a:t>Escribir</a:t>
            </a:r>
            <a:r>
              <a:rPr lang="en-US" sz="4800" dirty="0" smtClean="0"/>
              <a:t> </a:t>
            </a:r>
            <a:r>
              <a:rPr lang="en-US" sz="4800" dirty="0" err="1" smtClean="0"/>
              <a:t>conclusión</a:t>
            </a:r>
            <a:endParaRPr lang="en-US" sz="1300" dirty="0" smtClean="0"/>
          </a:p>
        </p:txBody>
      </p:sp>
    </p:spTree>
    <p:extLst>
      <p:ext uri="{BB962C8B-B14F-4D97-AF65-F5344CB8AC3E}">
        <p14:creationId xmlns:p14="http://schemas.microsoft.com/office/powerpoint/2010/main" val="410629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015942" y="7139966"/>
            <a:ext cx="26876110" cy="25337793"/>
            <a:chOff x="550641" y="9957217"/>
            <a:chExt cx="13831848" cy="19811173"/>
          </a:xfrm>
        </p:grpSpPr>
        <p:sp>
          <p:nvSpPr>
            <p:cNvPr id="5" name="Round Same Side Corner Rectangle 4"/>
            <p:cNvSpPr/>
            <p:nvPr/>
          </p:nvSpPr>
          <p:spPr>
            <a:xfrm rot="10800000">
              <a:off x="551734" y="10875367"/>
              <a:ext cx="13830754" cy="18893023"/>
            </a:xfrm>
            <a:prstGeom prst="round2SameRect">
              <a:avLst>
                <a:gd name="adj1" fmla="val 3608"/>
                <a:gd name="adj2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s-ES_tradnl" dirty="0">
                <a:solidFill>
                  <a:schemeClr val="tx1"/>
                </a:solidFill>
              </a:endParaRPr>
            </a:p>
          </p:txBody>
        </p:sp>
        <p:sp>
          <p:nvSpPr>
            <p:cNvPr id="6" name="Round Same Side Corner Rectangle 5"/>
            <p:cNvSpPr/>
            <p:nvPr/>
          </p:nvSpPr>
          <p:spPr>
            <a:xfrm>
              <a:off x="550641" y="9957217"/>
              <a:ext cx="13831848" cy="918157"/>
            </a:xfrm>
            <a:prstGeom prst="round2Same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576000" rIns="576000" rtlCol="0" anchor="ctr"/>
            <a:lstStyle/>
            <a:p>
              <a:r>
                <a:rPr lang="es-ES_tradnl" sz="6600" dirty="0" smtClean="0"/>
                <a:t>Instrucciones</a:t>
              </a:r>
              <a:endParaRPr lang="es-ES_tradnl" sz="66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451520" y="8709120"/>
            <a:ext cx="25945920" cy="2317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6000" dirty="0" smtClean="0"/>
              <a:t>Cada una de estas piezas está compuesta por 2 figuras agrupadas: la parte negra y la blanca.</a:t>
            </a:r>
          </a:p>
          <a:p>
            <a:endParaRPr lang="es-ES_tradnl" sz="6000" dirty="0" smtClean="0"/>
          </a:p>
          <a:p>
            <a:r>
              <a:rPr lang="es-ES_tradnl" sz="6000" dirty="0" smtClean="0"/>
              <a:t>Si quiero cambiar la anchura puedo hacerlo seleccionando la figura agrupada y estirando a la vez.</a:t>
            </a:r>
          </a:p>
          <a:p>
            <a:endParaRPr lang="es-ES_tradnl" sz="6000" dirty="0"/>
          </a:p>
          <a:p>
            <a:r>
              <a:rPr lang="en-US" sz="6000" dirty="0" smtClean="0"/>
              <a:t>S</a:t>
            </a:r>
            <a:r>
              <a:rPr lang="es-ES_tradnl" sz="6000" dirty="0" smtClean="0"/>
              <a:t>i quiero cambiar la altura de la parte blanca tengo que seleccionar únicamente la parte blanca (hacer un segundo </a:t>
            </a:r>
            <a:r>
              <a:rPr lang="es-ES_tradnl" sz="6000" dirty="0" err="1" smtClean="0"/>
              <a:t>click</a:t>
            </a:r>
            <a:r>
              <a:rPr lang="es-ES_tradnl" sz="6000" dirty="0" smtClean="0"/>
              <a:t> en esa parte), para que así no cambie también la negra.</a:t>
            </a:r>
          </a:p>
          <a:p>
            <a:endParaRPr lang="es-ES_tradnl" sz="6000" dirty="0"/>
          </a:p>
          <a:p>
            <a:r>
              <a:rPr lang="es-ES_tradnl" sz="6000" dirty="0" smtClean="0"/>
              <a:t>Si lo que quiero es que el t</a:t>
            </a:r>
            <a:r>
              <a:rPr lang="en-US" sz="6000" dirty="0" err="1" smtClean="0"/>
              <a:t>i</a:t>
            </a:r>
            <a:r>
              <a:rPr lang="es-ES_tradnl" sz="6000" dirty="0" err="1" smtClean="0"/>
              <a:t>tulo</a:t>
            </a:r>
            <a:r>
              <a:rPr lang="es-ES_tradnl" sz="6000" dirty="0" smtClean="0"/>
              <a:t> esté en 2 líneas, puedo cambiar la altura de la parte negra de la misma manera que la de la parte blanca.</a:t>
            </a:r>
          </a:p>
          <a:p>
            <a:endParaRPr lang="es-ES_tradnl" sz="6000" dirty="0"/>
          </a:p>
          <a:p>
            <a:r>
              <a:rPr lang="es-ES_tradnl" sz="6000" dirty="0" smtClean="0"/>
              <a:t>NO HACE FALTA DESAGRUPAR LA FIGURA.</a:t>
            </a:r>
          </a:p>
          <a:p>
            <a:endParaRPr lang="es-ES_tradnl" sz="6000" dirty="0"/>
          </a:p>
          <a:p>
            <a:endParaRPr lang="es-ES_tradnl" sz="6000" dirty="0" smtClean="0"/>
          </a:p>
          <a:p>
            <a:r>
              <a:rPr lang="es-ES_tradnl" sz="6000" dirty="0" smtClean="0"/>
              <a:t>Para la gráfica, tengo que pulsar el botón derecho encima de la gráfica y seleccionar la opción editar datos. Una vez en el cuadro de Excel, si quiero, puedo añadir o eliminar columnas</a:t>
            </a:r>
            <a:r>
              <a:rPr lang="en-US" sz="6000" dirty="0" smtClean="0"/>
              <a:t>…</a:t>
            </a:r>
          </a:p>
          <a:p>
            <a:r>
              <a:rPr lang="en-US" sz="6000" dirty="0" err="1" smtClean="0"/>
              <a:t>Una</a:t>
            </a:r>
            <a:r>
              <a:rPr lang="en-US" sz="6000" dirty="0" smtClean="0"/>
              <a:t> </a:t>
            </a:r>
            <a:r>
              <a:rPr lang="en-US" sz="6000" dirty="0" err="1" smtClean="0"/>
              <a:t>vez</a:t>
            </a:r>
            <a:r>
              <a:rPr lang="en-US" sz="6000" dirty="0" smtClean="0"/>
              <a:t> </a:t>
            </a:r>
            <a:r>
              <a:rPr lang="en-US" sz="6000" dirty="0" err="1" smtClean="0"/>
              <a:t>introducidos</a:t>
            </a:r>
            <a:r>
              <a:rPr lang="en-US" sz="6000" dirty="0" smtClean="0"/>
              <a:t> los </a:t>
            </a:r>
            <a:r>
              <a:rPr lang="en-US" sz="6000" dirty="0" err="1" smtClean="0"/>
              <a:t>datos</a:t>
            </a:r>
            <a:r>
              <a:rPr lang="en-US" sz="6000" dirty="0" smtClean="0"/>
              <a:t> </a:t>
            </a:r>
            <a:r>
              <a:rPr lang="en-US" sz="6000" dirty="0" err="1" smtClean="0"/>
              <a:t>selecciono</a:t>
            </a:r>
            <a:r>
              <a:rPr lang="en-US" sz="6000" dirty="0" smtClean="0"/>
              <a:t> los </a:t>
            </a:r>
            <a:r>
              <a:rPr lang="en-US" sz="6000" dirty="0" err="1" smtClean="0"/>
              <a:t>datos</a:t>
            </a:r>
            <a:r>
              <a:rPr lang="en-US" sz="6000" dirty="0" smtClean="0"/>
              <a:t> y </a:t>
            </a:r>
            <a:r>
              <a:rPr lang="en-US" sz="6000" dirty="0" err="1" smtClean="0"/>
              <a:t>luego</a:t>
            </a:r>
            <a:r>
              <a:rPr lang="en-US" sz="6000" dirty="0" smtClean="0"/>
              <a:t> los </a:t>
            </a:r>
            <a:r>
              <a:rPr lang="en-US" sz="6000" dirty="0" err="1" smtClean="0"/>
              <a:t>encabezados</a:t>
            </a:r>
            <a:r>
              <a:rPr lang="en-US" sz="6000" dirty="0" smtClean="0"/>
              <a:t> </a:t>
            </a:r>
            <a:r>
              <a:rPr lang="en-US" sz="6000" dirty="0" err="1" smtClean="0"/>
              <a:t>como</a:t>
            </a:r>
            <a:r>
              <a:rPr lang="en-US" sz="6000" dirty="0" smtClean="0"/>
              <a:t> </a:t>
            </a:r>
            <a:r>
              <a:rPr lang="en-US" sz="6000" dirty="0" err="1" smtClean="0"/>
              <a:t>rótulos</a:t>
            </a:r>
            <a:r>
              <a:rPr lang="en-US" sz="6000" dirty="0" smtClean="0"/>
              <a:t> del </a:t>
            </a:r>
            <a:r>
              <a:rPr lang="en-US" sz="6000" dirty="0" err="1" smtClean="0"/>
              <a:t>eje</a:t>
            </a:r>
            <a:r>
              <a:rPr lang="en-US" sz="6000" dirty="0" smtClean="0"/>
              <a:t> X.</a:t>
            </a:r>
          </a:p>
          <a:p>
            <a:endParaRPr lang="en-US" sz="6000" dirty="0"/>
          </a:p>
          <a:p>
            <a:r>
              <a:rPr lang="en-US" sz="6000" dirty="0" smtClean="0"/>
              <a:t>Para </a:t>
            </a:r>
            <a:r>
              <a:rPr lang="en-US" sz="6000" dirty="0" err="1" smtClean="0"/>
              <a:t>cambiar</a:t>
            </a:r>
            <a:r>
              <a:rPr lang="en-US" sz="6000" dirty="0" smtClean="0"/>
              <a:t> el </a:t>
            </a:r>
            <a:r>
              <a:rPr lang="en-US" sz="6000" dirty="0" err="1" smtClean="0"/>
              <a:t>número</a:t>
            </a:r>
            <a:r>
              <a:rPr lang="en-US" sz="6000" dirty="0" smtClean="0"/>
              <a:t> de </a:t>
            </a:r>
            <a:r>
              <a:rPr lang="en-US" sz="6000" dirty="0" err="1" smtClean="0"/>
              <a:t>columnas</a:t>
            </a:r>
            <a:r>
              <a:rPr lang="en-US" sz="6000" dirty="0" smtClean="0"/>
              <a:t> en la </a:t>
            </a:r>
            <a:r>
              <a:rPr lang="en-US" sz="6000" dirty="0" err="1" smtClean="0"/>
              <a:t>tabla</a:t>
            </a:r>
            <a:r>
              <a:rPr lang="en-US" sz="6000" dirty="0" smtClean="0"/>
              <a:t>, </a:t>
            </a:r>
            <a:r>
              <a:rPr lang="en-US" sz="6000" dirty="0" err="1" smtClean="0"/>
              <a:t>si</a:t>
            </a:r>
            <a:r>
              <a:rPr lang="en-US" sz="6000" dirty="0" smtClean="0"/>
              <a:t> </a:t>
            </a:r>
            <a:r>
              <a:rPr lang="en-US" sz="6000" dirty="0" err="1" smtClean="0"/>
              <a:t>selecciono</a:t>
            </a:r>
            <a:r>
              <a:rPr lang="en-US" sz="6000" dirty="0" smtClean="0"/>
              <a:t> la </a:t>
            </a:r>
            <a:r>
              <a:rPr lang="en-US" sz="6000" dirty="0" err="1" smtClean="0"/>
              <a:t>última</a:t>
            </a:r>
            <a:r>
              <a:rPr lang="en-US" sz="6000" dirty="0" smtClean="0"/>
              <a:t> </a:t>
            </a:r>
            <a:r>
              <a:rPr lang="en-US" sz="6000" dirty="0" err="1" smtClean="0"/>
              <a:t>columna</a:t>
            </a:r>
            <a:r>
              <a:rPr lang="en-US" sz="6000" dirty="0" smtClean="0"/>
              <a:t> y </a:t>
            </a:r>
            <a:r>
              <a:rPr lang="en-US" sz="6000" dirty="0" err="1" smtClean="0"/>
              <a:t>busco</a:t>
            </a:r>
            <a:r>
              <a:rPr lang="en-US" sz="6000" dirty="0" smtClean="0"/>
              <a:t> la </a:t>
            </a:r>
            <a:r>
              <a:rPr lang="en-US" sz="6000" dirty="0" err="1" smtClean="0"/>
              <a:t>opción</a:t>
            </a:r>
            <a:r>
              <a:rPr lang="en-US" sz="6000" dirty="0" smtClean="0"/>
              <a:t> de </a:t>
            </a:r>
            <a:r>
              <a:rPr lang="en-US" sz="6000" dirty="0" err="1" smtClean="0"/>
              <a:t>dividir</a:t>
            </a:r>
            <a:r>
              <a:rPr lang="en-US" sz="6000" dirty="0" smtClean="0"/>
              <a:t> </a:t>
            </a:r>
            <a:r>
              <a:rPr lang="en-US" sz="6000" dirty="0" err="1" smtClean="0"/>
              <a:t>celdas</a:t>
            </a:r>
            <a:r>
              <a:rPr lang="en-US" sz="6000" dirty="0" smtClean="0"/>
              <a:t>, </a:t>
            </a:r>
            <a:r>
              <a:rPr lang="en-US" sz="6000" dirty="0" err="1" smtClean="0"/>
              <a:t>puedo</a:t>
            </a:r>
            <a:r>
              <a:rPr lang="en-US" sz="6000" dirty="0" smtClean="0"/>
              <a:t> </a:t>
            </a:r>
            <a:r>
              <a:rPr lang="en-US" sz="6000" dirty="0" err="1" smtClean="0"/>
              <a:t>dividirla</a:t>
            </a:r>
            <a:r>
              <a:rPr lang="en-US" sz="6000" dirty="0" smtClean="0"/>
              <a:t> en </a:t>
            </a:r>
            <a:r>
              <a:rPr lang="en-US" sz="6000" dirty="0" err="1" smtClean="0"/>
              <a:t>tantas</a:t>
            </a:r>
            <a:r>
              <a:rPr lang="en-US" sz="6000" dirty="0" smtClean="0"/>
              <a:t> </a:t>
            </a:r>
            <a:r>
              <a:rPr lang="en-US" sz="6000" dirty="0" err="1" smtClean="0"/>
              <a:t>columnas</a:t>
            </a:r>
            <a:r>
              <a:rPr lang="en-US" sz="6000" dirty="0" smtClean="0"/>
              <a:t> </a:t>
            </a:r>
            <a:r>
              <a:rPr lang="en-US" sz="6000" dirty="0" err="1" smtClean="0"/>
              <a:t>como</a:t>
            </a:r>
            <a:r>
              <a:rPr lang="en-US" sz="6000" dirty="0" smtClean="0"/>
              <a:t> </a:t>
            </a:r>
            <a:r>
              <a:rPr lang="en-US" sz="6000" dirty="0" err="1" smtClean="0"/>
              <a:t>quiera</a:t>
            </a:r>
            <a:r>
              <a:rPr lang="en-US" sz="6000" dirty="0" smtClean="0"/>
              <a:t> </a:t>
            </a:r>
            <a:r>
              <a:rPr lang="en-US" sz="6000" dirty="0" err="1" smtClean="0"/>
              <a:t>añadir</a:t>
            </a:r>
            <a:r>
              <a:rPr lang="en-US" sz="6000" dirty="0" smtClean="0"/>
              <a:t>, y </a:t>
            </a:r>
            <a:r>
              <a:rPr lang="en-US" sz="6000" dirty="0" err="1" smtClean="0"/>
              <a:t>luego</a:t>
            </a:r>
            <a:r>
              <a:rPr lang="en-US" sz="6000" dirty="0" smtClean="0"/>
              <a:t> </a:t>
            </a:r>
            <a:r>
              <a:rPr lang="en-US" sz="6000" dirty="0" err="1" smtClean="0"/>
              <a:t>cambiarles</a:t>
            </a:r>
            <a:r>
              <a:rPr lang="en-US" sz="6000" dirty="0" smtClean="0"/>
              <a:t> la </a:t>
            </a:r>
            <a:r>
              <a:rPr lang="en-US" sz="6000" dirty="0" err="1" smtClean="0"/>
              <a:t>anchura</a:t>
            </a:r>
            <a:r>
              <a:rPr lang="en-US" sz="6000" dirty="0" smtClean="0"/>
              <a:t>. </a:t>
            </a:r>
            <a:endParaRPr lang="es-ES_tradnl" sz="6000" dirty="0"/>
          </a:p>
        </p:txBody>
      </p:sp>
    </p:spTree>
    <p:extLst>
      <p:ext uri="{BB962C8B-B14F-4D97-AF65-F5344CB8AC3E}">
        <p14:creationId xmlns:p14="http://schemas.microsoft.com/office/powerpoint/2010/main" val="11028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1467</TotalTime>
  <Words>362</Words>
  <Application>Microsoft Office PowerPoint</Application>
  <PresentationFormat>Personalizado</PresentationFormat>
  <Paragraphs>64</Paragraphs>
  <Slides>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Office Theme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Alfredo</dc:creator>
  <cp:lastModifiedBy>Maira Bes-Rastrollo</cp:lastModifiedBy>
  <cp:revision>100</cp:revision>
  <dcterms:created xsi:type="dcterms:W3CDTF">2012-03-01T08:15:03Z</dcterms:created>
  <dcterms:modified xsi:type="dcterms:W3CDTF">2014-05-12T11:17:00Z</dcterms:modified>
</cp:coreProperties>
</file>